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40" r:id="rId3"/>
    <p:sldMasterId id="2147483793" r:id="rId4"/>
    <p:sldMasterId id="2147483955" r:id="rId5"/>
  </p:sldMasterIdLst>
  <p:notesMasterIdLst>
    <p:notesMasterId r:id="rId18"/>
  </p:notesMasterIdLst>
  <p:handoutMasterIdLst>
    <p:handoutMasterId r:id="rId19"/>
  </p:handoutMasterIdLst>
  <p:sldIdLst>
    <p:sldId id="263" r:id="rId6"/>
    <p:sldId id="333" r:id="rId7"/>
    <p:sldId id="336" r:id="rId8"/>
    <p:sldId id="337" r:id="rId9"/>
    <p:sldId id="316" r:id="rId10"/>
    <p:sldId id="303" r:id="rId11"/>
    <p:sldId id="344" r:id="rId12"/>
    <p:sldId id="340" r:id="rId13"/>
    <p:sldId id="327" r:id="rId14"/>
    <p:sldId id="330" r:id="rId15"/>
    <p:sldId id="339" r:id="rId16"/>
    <p:sldId id="343" r:id="rId17"/>
  </p:sldIdLst>
  <p:sldSz cx="20316825" cy="15244763"/>
  <p:notesSz cx="9928225" cy="6797675"/>
  <p:defaultTextStyle>
    <a:defPPr>
      <a:defRPr lang="ru-RU"/>
    </a:defPPr>
    <a:lvl1pPr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1003300" indent="-546100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2008188" indent="-1093788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3013075" indent="-1641475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4017963" indent="-2189163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802">
          <p15:clr>
            <a:srgbClr val="A4A3A4"/>
          </p15:clr>
        </p15:guide>
        <p15:guide id="2" pos="639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тудент НИУ ВШЭ" initials="СНВ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00"/>
    <a:srgbClr val="4D4D4D"/>
    <a:srgbClr val="FF7C80"/>
    <a:srgbClr val="E4E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94628" autoAdjust="0"/>
  </p:normalViewPr>
  <p:slideViewPr>
    <p:cSldViewPr>
      <p:cViewPr varScale="1">
        <p:scale>
          <a:sx n="39" d="100"/>
          <a:sy n="39" d="100"/>
        </p:scale>
        <p:origin x="-672" y="-150"/>
      </p:cViewPr>
      <p:guideLst>
        <p:guide orient="horz" pos="4802"/>
        <p:guide pos="63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38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AAC1-5447-4A28-98F3-D06CEF13CFA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25B72-DA15-42CD-871C-5B830AF39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2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C8A59-D867-4132-B73C-AE17897E6D13}" type="datetimeFigureOut">
              <a:rPr lang="ru-RU"/>
              <a:pPr>
                <a:defRPr/>
              </a:pPr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E55522-3C0C-49F8-B777-6FE39DD4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4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03300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08188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13075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017963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02248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26984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3146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35959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770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10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1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76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6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460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3CB787-B312-4109-ABDA-B30CE0430899}" type="slidenum">
              <a:rPr lang="ru-RU" smtClean="0">
                <a:latin typeface="Calibri" pitchFamily="34" charset="0"/>
              </a:rPr>
              <a:pPr/>
              <a:t>4</a:t>
            </a:fld>
            <a:endParaRPr 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6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95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95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06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6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81" y="1067137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81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03937" indent="0">
              <a:buNone/>
              <a:defRPr sz="6200"/>
            </a:lvl2pPr>
            <a:lvl3pPr marL="2007859" indent="0">
              <a:buNone/>
              <a:defRPr sz="5300"/>
            </a:lvl3pPr>
            <a:lvl4pPr marL="3011792" indent="0">
              <a:buNone/>
              <a:defRPr sz="4400"/>
            </a:lvl4pPr>
            <a:lvl5pPr marL="4015729" indent="0">
              <a:buNone/>
              <a:defRPr sz="4400"/>
            </a:lvl5pPr>
            <a:lvl6pPr marL="5019662" indent="0">
              <a:buNone/>
              <a:defRPr sz="4400"/>
            </a:lvl6pPr>
            <a:lvl7pPr marL="6023597" indent="0">
              <a:buNone/>
              <a:defRPr sz="4400"/>
            </a:lvl7pPr>
            <a:lvl8pPr marL="7027515" indent="0">
              <a:buNone/>
              <a:defRPr sz="4400"/>
            </a:lvl8pPr>
            <a:lvl9pPr marL="8031446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81" y="1193118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03937" indent="0">
              <a:buNone/>
              <a:defRPr sz="2700"/>
            </a:lvl2pPr>
            <a:lvl3pPr marL="2007859" indent="0">
              <a:buNone/>
              <a:defRPr sz="2200"/>
            </a:lvl3pPr>
            <a:lvl4pPr marL="3011792" indent="0">
              <a:buNone/>
              <a:defRPr sz="2000"/>
            </a:lvl4pPr>
            <a:lvl5pPr marL="4015729" indent="0">
              <a:buNone/>
              <a:defRPr sz="2000"/>
            </a:lvl5pPr>
            <a:lvl6pPr marL="5019662" indent="0">
              <a:buNone/>
              <a:defRPr sz="2000"/>
            </a:lvl6pPr>
            <a:lvl7pPr marL="6023597" indent="0">
              <a:buNone/>
              <a:defRPr sz="2000"/>
            </a:lvl7pPr>
            <a:lvl8pPr marL="7027515" indent="0">
              <a:buNone/>
              <a:defRPr sz="2000"/>
            </a:lvl8pPr>
            <a:lvl9pPr marL="8031446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42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42"/>
            <a:ext cx="13375243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34590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414474-CDBF-4970-A0C2-CDE3EC9891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88176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70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29AC87-1097-4D47-93B9-B92F4DBD97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930" y="979621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930" y="6461502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0582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11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174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2325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2906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348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406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4649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006D67-347A-4576-AA4D-75F3A5AD3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70370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82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0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36AB4C-B46B-4081-BC58-1DCDB0FC7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82" y="4758389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5824" indent="0">
              <a:buNone/>
              <a:defRPr sz="4400" b="1"/>
            </a:lvl2pPr>
            <a:lvl3pPr marL="2011619" indent="0">
              <a:buNone/>
              <a:defRPr sz="4000" b="1"/>
            </a:lvl3pPr>
            <a:lvl4pPr marL="3017437" indent="0">
              <a:buNone/>
              <a:defRPr sz="3600" b="1"/>
            </a:lvl4pPr>
            <a:lvl5pPr marL="4023259" indent="0">
              <a:buNone/>
              <a:defRPr sz="3600" b="1"/>
            </a:lvl5pPr>
            <a:lvl6pPr marL="5029067" indent="0">
              <a:buNone/>
              <a:defRPr sz="3600" b="1"/>
            </a:lvl6pPr>
            <a:lvl7pPr marL="6034887" indent="0">
              <a:buNone/>
              <a:defRPr sz="3600" b="1"/>
            </a:lvl7pPr>
            <a:lvl8pPr marL="7040686" indent="0">
              <a:buNone/>
              <a:defRPr sz="3600" b="1"/>
            </a:lvl8pPr>
            <a:lvl9pPr marL="8046499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82" y="6180645"/>
            <a:ext cx="8976793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827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5824" indent="0">
              <a:buNone/>
              <a:defRPr sz="4400" b="1"/>
            </a:lvl2pPr>
            <a:lvl3pPr marL="2011619" indent="0">
              <a:buNone/>
              <a:defRPr sz="4000" b="1"/>
            </a:lvl3pPr>
            <a:lvl4pPr marL="3017437" indent="0">
              <a:buNone/>
              <a:defRPr sz="3600" b="1"/>
            </a:lvl4pPr>
            <a:lvl5pPr marL="4023259" indent="0">
              <a:buNone/>
              <a:defRPr sz="3600" b="1"/>
            </a:lvl5pPr>
            <a:lvl6pPr marL="5029067" indent="0">
              <a:buNone/>
              <a:defRPr sz="3600" b="1"/>
            </a:lvl6pPr>
            <a:lvl7pPr marL="6034887" indent="0">
              <a:buNone/>
              <a:defRPr sz="3600" b="1"/>
            </a:lvl7pPr>
            <a:lvl8pPr marL="7040686" indent="0">
              <a:buNone/>
              <a:defRPr sz="3600" b="1"/>
            </a:lvl8pPr>
            <a:lvl9pPr marL="8046499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827" y="6180645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41" y="1234612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88" y="4793337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4" y="606968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88" y="7376596"/>
            <a:ext cx="6684095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05824" indent="0">
              <a:buNone/>
              <a:defRPr sz="2700"/>
            </a:lvl2pPr>
            <a:lvl3pPr marL="2011619" indent="0">
              <a:buNone/>
              <a:defRPr sz="2200"/>
            </a:lvl3pPr>
            <a:lvl4pPr marL="3017437" indent="0">
              <a:buNone/>
              <a:defRPr sz="2000"/>
            </a:lvl4pPr>
            <a:lvl5pPr marL="4023259" indent="0">
              <a:buNone/>
              <a:defRPr sz="2000"/>
            </a:lvl5pPr>
            <a:lvl6pPr marL="5029067" indent="0">
              <a:buNone/>
              <a:defRPr sz="2000"/>
            </a:lvl6pPr>
            <a:lvl7pPr marL="6034887" indent="0">
              <a:buNone/>
              <a:defRPr sz="2000"/>
            </a:lvl7pPr>
            <a:lvl8pPr marL="7040686" indent="0">
              <a:buNone/>
              <a:defRPr sz="2000"/>
            </a:lvl8pPr>
            <a:lvl9pPr marL="8046499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D904D0-CC92-4FB1-A8B8-E7A71E955C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81" y="1067137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81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05824" indent="0">
              <a:buNone/>
              <a:defRPr sz="6200"/>
            </a:lvl2pPr>
            <a:lvl3pPr marL="2011619" indent="0">
              <a:buNone/>
              <a:defRPr sz="5300"/>
            </a:lvl3pPr>
            <a:lvl4pPr marL="3017437" indent="0">
              <a:buNone/>
              <a:defRPr sz="4400"/>
            </a:lvl4pPr>
            <a:lvl5pPr marL="4023259" indent="0">
              <a:buNone/>
              <a:defRPr sz="4400"/>
            </a:lvl5pPr>
            <a:lvl6pPr marL="5029067" indent="0">
              <a:buNone/>
              <a:defRPr sz="4400"/>
            </a:lvl6pPr>
            <a:lvl7pPr marL="6034887" indent="0">
              <a:buNone/>
              <a:defRPr sz="4400"/>
            </a:lvl7pPr>
            <a:lvl8pPr marL="7040686" indent="0">
              <a:buNone/>
              <a:defRPr sz="4400"/>
            </a:lvl8pPr>
            <a:lvl9pPr marL="8046499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81" y="1193118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05824" indent="0">
              <a:buNone/>
              <a:defRPr sz="2700"/>
            </a:lvl2pPr>
            <a:lvl3pPr marL="2011619" indent="0">
              <a:buNone/>
              <a:defRPr sz="2200"/>
            </a:lvl3pPr>
            <a:lvl4pPr marL="3017437" indent="0">
              <a:buNone/>
              <a:defRPr sz="2000"/>
            </a:lvl4pPr>
            <a:lvl5pPr marL="4023259" indent="0">
              <a:buNone/>
              <a:defRPr sz="2000"/>
            </a:lvl5pPr>
            <a:lvl6pPr marL="5029067" indent="0">
              <a:buNone/>
              <a:defRPr sz="2000"/>
            </a:lvl6pPr>
            <a:lvl7pPr marL="6034887" indent="0">
              <a:buNone/>
              <a:defRPr sz="2000"/>
            </a:lvl7pPr>
            <a:lvl8pPr marL="7040686" indent="0">
              <a:buNone/>
              <a:defRPr sz="2000"/>
            </a:lvl8pPr>
            <a:lvl9pPr marL="8046499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759CE0-FD60-4BB6-BDB0-C3D26E9CF7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5EF71AD-38A5-4B52-A831-D8A3E8D939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42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42"/>
            <a:ext cx="13375243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17D1B3-A055-4FAE-B90A-2900E4CFE2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E6899B-1F42-4DAB-ABFD-3BCCD111B8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3" y="2494920"/>
            <a:ext cx="17269301" cy="5307436"/>
          </a:xfrm>
        </p:spPr>
        <p:txBody>
          <a:bodyPr anchor="b"/>
          <a:lstStyle>
            <a:lvl1pPr algn="ctr">
              <a:defRPr sz="1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603" y="8007031"/>
            <a:ext cx="15237619" cy="3680621"/>
          </a:xfrm>
        </p:spPr>
        <p:txBody>
          <a:bodyPr/>
          <a:lstStyle>
            <a:lvl1pPr marL="0" indent="0" algn="ctr">
              <a:buNone/>
              <a:defRPr sz="5300"/>
            </a:lvl1pPr>
            <a:lvl2pPr marL="1006202" indent="0" algn="ctr">
              <a:buNone/>
              <a:defRPr sz="4400"/>
            </a:lvl2pPr>
            <a:lvl3pPr marL="2012373" indent="0" algn="ctr">
              <a:buNone/>
              <a:defRPr sz="4000"/>
            </a:lvl3pPr>
            <a:lvl4pPr marL="3018566" indent="0" algn="ctr">
              <a:buNone/>
              <a:defRPr sz="3600"/>
            </a:lvl4pPr>
            <a:lvl5pPr marL="4024765" indent="0" algn="ctr">
              <a:buNone/>
              <a:defRPr sz="3600"/>
            </a:lvl5pPr>
            <a:lvl6pPr marL="5030952" indent="0" algn="ctr">
              <a:buNone/>
              <a:defRPr sz="3600"/>
            </a:lvl6pPr>
            <a:lvl7pPr marL="6037149" indent="0" algn="ctr">
              <a:buNone/>
              <a:defRPr sz="3600"/>
            </a:lvl7pPr>
            <a:lvl8pPr marL="7043324" indent="0" algn="ctr">
              <a:buNone/>
              <a:defRPr sz="3600"/>
            </a:lvl8pPr>
            <a:lvl9pPr marL="8049513" indent="0" algn="ctr">
              <a:buNone/>
              <a:defRPr sz="3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97004" y="14130338"/>
            <a:ext cx="4570413" cy="811212"/>
          </a:xfrm>
          <a:prstGeom prst="rect">
            <a:avLst/>
          </a:prstGeom>
        </p:spPr>
        <p:txBody>
          <a:bodyPr vert="horz" wrap="square" lIns="201243" tIns="100570" rIns="201243" bIns="10057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2980B9"/>
                </a:solidFill>
                <a:cs typeface="Arial" charset="0"/>
              </a:defRPr>
            </a:lvl1pPr>
          </a:lstStyle>
          <a:p>
            <a:pPr>
              <a:defRPr/>
            </a:pPr>
            <a:fld id="{9B305A29-50B1-41D4-BBBC-38E3983CA81E}" type="datetimeFigureOut">
              <a:rPr lang="ru-RU"/>
              <a:pPr>
                <a:defRPr/>
              </a:pPr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9413" y="14130338"/>
            <a:ext cx="6858000" cy="811212"/>
          </a:xfrm>
          <a:prstGeom prst="rect">
            <a:avLst/>
          </a:prstGeom>
        </p:spPr>
        <p:txBody>
          <a:bodyPr vert="horz" wrap="square" lIns="201243" tIns="100570" rIns="201243" bIns="10057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2980B9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D06EC6-69D7-4E6B-8A65-A127B80D4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41" y="1288176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70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5548A87E-5970-424B-8121-6FAD11C0F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930" y="979621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930" y="6461424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243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485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372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4971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213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7456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869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9941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0F37EBA6-4C8E-434C-A90B-44A45A96F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41" y="1288176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70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41" y="1270292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82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0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E96E71B9-BC08-43D8-8F73-6B35854C7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82" y="4758389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2435" indent="0">
              <a:buNone/>
              <a:defRPr sz="4400" b="1"/>
            </a:lvl2pPr>
            <a:lvl3pPr marL="2024851" indent="0">
              <a:buNone/>
              <a:defRPr sz="4000" b="1"/>
            </a:lvl3pPr>
            <a:lvl4pPr marL="3037284" indent="0">
              <a:buNone/>
              <a:defRPr sz="3600" b="1"/>
            </a:lvl4pPr>
            <a:lvl5pPr marL="4049711" indent="0">
              <a:buNone/>
              <a:defRPr sz="3600" b="1"/>
            </a:lvl5pPr>
            <a:lvl6pPr marL="5062135" indent="0">
              <a:buNone/>
              <a:defRPr sz="3600" b="1"/>
            </a:lvl6pPr>
            <a:lvl7pPr marL="6074568" indent="0">
              <a:buNone/>
              <a:defRPr sz="3600" b="1"/>
            </a:lvl7pPr>
            <a:lvl8pPr marL="7086986" indent="0">
              <a:buNone/>
              <a:defRPr sz="3600" b="1"/>
            </a:lvl8pPr>
            <a:lvl9pPr marL="8099412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82" y="6180568"/>
            <a:ext cx="8976793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749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2435" indent="0">
              <a:buNone/>
              <a:defRPr sz="4400" b="1"/>
            </a:lvl2pPr>
            <a:lvl3pPr marL="2024851" indent="0">
              <a:buNone/>
              <a:defRPr sz="4000" b="1"/>
            </a:lvl3pPr>
            <a:lvl4pPr marL="3037284" indent="0">
              <a:buNone/>
              <a:defRPr sz="3600" b="1"/>
            </a:lvl4pPr>
            <a:lvl5pPr marL="4049711" indent="0">
              <a:buNone/>
              <a:defRPr sz="3600" b="1"/>
            </a:lvl5pPr>
            <a:lvl6pPr marL="5062135" indent="0">
              <a:buNone/>
              <a:defRPr sz="3600" b="1"/>
            </a:lvl6pPr>
            <a:lvl7pPr marL="6074568" indent="0">
              <a:buNone/>
              <a:defRPr sz="3600" b="1"/>
            </a:lvl7pPr>
            <a:lvl8pPr marL="7086986" indent="0">
              <a:buNone/>
              <a:defRPr sz="3600" b="1"/>
            </a:lvl8pPr>
            <a:lvl9pPr marL="8099412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749" y="6180568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41" y="1270292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88" y="4793337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4" y="606968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88" y="7376518"/>
            <a:ext cx="6684095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12435" indent="0">
              <a:buNone/>
              <a:defRPr sz="2700"/>
            </a:lvl2pPr>
            <a:lvl3pPr marL="2024851" indent="0">
              <a:buNone/>
              <a:defRPr sz="2200"/>
            </a:lvl3pPr>
            <a:lvl4pPr marL="3037284" indent="0">
              <a:buNone/>
              <a:defRPr sz="2000"/>
            </a:lvl4pPr>
            <a:lvl5pPr marL="4049711" indent="0">
              <a:buNone/>
              <a:defRPr sz="2000"/>
            </a:lvl5pPr>
            <a:lvl6pPr marL="5062135" indent="0">
              <a:buNone/>
              <a:defRPr sz="2000"/>
            </a:lvl6pPr>
            <a:lvl7pPr marL="6074568" indent="0">
              <a:buNone/>
              <a:defRPr sz="2000"/>
            </a:lvl7pPr>
            <a:lvl8pPr marL="7086986" indent="0">
              <a:buNone/>
              <a:defRPr sz="2000"/>
            </a:lvl8pPr>
            <a:lvl9pPr marL="8099412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C3D7497B-0DE6-4C04-8E38-AA7E1F205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81" y="1067137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81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2435" indent="0">
              <a:buNone/>
              <a:defRPr sz="6200"/>
            </a:lvl2pPr>
            <a:lvl3pPr marL="2024851" indent="0">
              <a:buNone/>
              <a:defRPr sz="5300"/>
            </a:lvl3pPr>
            <a:lvl4pPr marL="3037284" indent="0">
              <a:buNone/>
              <a:defRPr sz="4400"/>
            </a:lvl4pPr>
            <a:lvl5pPr marL="4049711" indent="0">
              <a:buNone/>
              <a:defRPr sz="4400"/>
            </a:lvl5pPr>
            <a:lvl6pPr marL="5062135" indent="0">
              <a:buNone/>
              <a:defRPr sz="4400"/>
            </a:lvl6pPr>
            <a:lvl7pPr marL="6074568" indent="0">
              <a:buNone/>
              <a:defRPr sz="4400"/>
            </a:lvl7pPr>
            <a:lvl8pPr marL="7086986" indent="0">
              <a:buNone/>
              <a:defRPr sz="4400"/>
            </a:lvl8pPr>
            <a:lvl9pPr marL="8099412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81" y="1193118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2435" indent="0">
              <a:buNone/>
              <a:defRPr sz="2700"/>
            </a:lvl2pPr>
            <a:lvl3pPr marL="2024851" indent="0">
              <a:buNone/>
              <a:defRPr sz="2200"/>
            </a:lvl3pPr>
            <a:lvl4pPr marL="3037284" indent="0">
              <a:buNone/>
              <a:defRPr sz="2000"/>
            </a:lvl4pPr>
            <a:lvl5pPr marL="4049711" indent="0">
              <a:buNone/>
              <a:defRPr sz="2000"/>
            </a:lvl5pPr>
            <a:lvl6pPr marL="5062135" indent="0">
              <a:buNone/>
              <a:defRPr sz="2000"/>
            </a:lvl6pPr>
            <a:lvl7pPr marL="6074568" indent="0">
              <a:buNone/>
              <a:defRPr sz="2000"/>
            </a:lvl7pPr>
            <a:lvl8pPr marL="7086986" indent="0">
              <a:buNone/>
              <a:defRPr sz="2000"/>
            </a:lvl8pPr>
            <a:lvl9pPr marL="8099412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CFD000D6-F3C2-40BA-ABBA-7A02627A9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AE7832B1-EB2A-45C0-9F7B-C86553E27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42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42"/>
            <a:ext cx="13375243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5497458D-32AD-4B7E-92E3-29223AA8E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54" y="7370801"/>
            <a:ext cx="14899451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24" y="1288128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33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901E0C2B-2BC0-497E-95EA-5C5842B8E3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930" y="979621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930" y="6461524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0393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0785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1179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1572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196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2359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2751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3144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894" y="9796177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894" y="6461412"/>
            <a:ext cx="17269301" cy="3334790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95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89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183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78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972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36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761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155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D313138-9627-461F-86E0-8E8226FAEB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24" y="1270238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41" y="4740933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3" y="4740933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44C21DD-2B9C-43D4-8645-ADDC3EFD48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42" y="4758389"/>
            <a:ext cx="8976792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951" indent="0">
              <a:buNone/>
              <a:defRPr sz="4400" b="1"/>
            </a:lvl2pPr>
            <a:lvl3pPr marL="2027891" indent="0">
              <a:buNone/>
              <a:defRPr sz="4000" b="1"/>
            </a:lvl3pPr>
            <a:lvl4pPr marL="3041835" indent="0">
              <a:buNone/>
              <a:defRPr sz="3600" b="1"/>
            </a:lvl4pPr>
            <a:lvl5pPr marL="4055780" indent="0">
              <a:buNone/>
              <a:defRPr sz="3600" b="1"/>
            </a:lvl5pPr>
            <a:lvl6pPr marL="5069726" indent="0">
              <a:buNone/>
              <a:defRPr sz="3600" b="1"/>
            </a:lvl6pPr>
            <a:lvl7pPr marL="6083671" indent="0">
              <a:buNone/>
              <a:defRPr sz="3600" b="1"/>
            </a:lvl7pPr>
            <a:lvl8pPr marL="7097615" indent="0">
              <a:buNone/>
              <a:defRPr sz="3600" b="1"/>
            </a:lvl8pPr>
            <a:lvl9pPr marL="8111557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42" y="6180550"/>
            <a:ext cx="8976792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695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951" indent="0">
              <a:buNone/>
              <a:defRPr sz="4400" b="1"/>
            </a:lvl2pPr>
            <a:lvl3pPr marL="2027891" indent="0">
              <a:buNone/>
              <a:defRPr sz="4000" b="1"/>
            </a:lvl3pPr>
            <a:lvl4pPr marL="3041835" indent="0">
              <a:buNone/>
              <a:defRPr sz="3600" b="1"/>
            </a:lvl4pPr>
            <a:lvl5pPr marL="4055780" indent="0">
              <a:buNone/>
              <a:defRPr sz="3600" b="1"/>
            </a:lvl5pPr>
            <a:lvl6pPr marL="5069726" indent="0">
              <a:buNone/>
              <a:defRPr sz="3600" b="1"/>
            </a:lvl6pPr>
            <a:lvl7pPr marL="6083671" indent="0">
              <a:buNone/>
              <a:defRPr sz="3600" b="1"/>
            </a:lvl7pPr>
            <a:lvl8pPr marL="7097615" indent="0">
              <a:buNone/>
              <a:defRPr sz="3600" b="1"/>
            </a:lvl8pPr>
            <a:lvl9pPr marL="8111557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695" y="6180550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24" y="1270238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46" y="4793300"/>
            <a:ext cx="6684096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9" y="606968"/>
            <a:ext cx="11357669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46" y="7376464"/>
            <a:ext cx="6684096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13951" indent="0">
              <a:buNone/>
              <a:defRPr sz="2700"/>
            </a:lvl2pPr>
            <a:lvl3pPr marL="2027891" indent="0">
              <a:buNone/>
              <a:defRPr sz="2200"/>
            </a:lvl3pPr>
            <a:lvl4pPr marL="3041835" indent="0">
              <a:buNone/>
              <a:defRPr sz="2000"/>
            </a:lvl4pPr>
            <a:lvl5pPr marL="4055780" indent="0">
              <a:buNone/>
              <a:defRPr sz="2000"/>
            </a:lvl5pPr>
            <a:lvl6pPr marL="5069726" indent="0">
              <a:buNone/>
              <a:defRPr sz="2000"/>
            </a:lvl6pPr>
            <a:lvl7pPr marL="6083671" indent="0">
              <a:buNone/>
              <a:defRPr sz="2000"/>
            </a:lvl7pPr>
            <a:lvl8pPr marL="7097615" indent="0">
              <a:buNone/>
              <a:defRPr sz="2000"/>
            </a:lvl8pPr>
            <a:lvl9pPr marL="8111557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3839BF4B-482F-4306-82B5-6CEBFF9101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44" y="10671339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44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3951" indent="0">
              <a:buNone/>
              <a:defRPr sz="6200"/>
            </a:lvl2pPr>
            <a:lvl3pPr marL="2027891" indent="0">
              <a:buNone/>
              <a:defRPr sz="5300"/>
            </a:lvl3pPr>
            <a:lvl4pPr marL="3041835" indent="0">
              <a:buNone/>
              <a:defRPr sz="4400"/>
            </a:lvl4pPr>
            <a:lvl5pPr marL="4055780" indent="0">
              <a:buNone/>
              <a:defRPr sz="4400"/>
            </a:lvl5pPr>
            <a:lvl6pPr marL="5069726" indent="0">
              <a:buNone/>
              <a:defRPr sz="4400"/>
            </a:lvl6pPr>
            <a:lvl7pPr marL="6083671" indent="0">
              <a:buNone/>
              <a:defRPr sz="4400"/>
            </a:lvl7pPr>
            <a:lvl8pPr marL="7097615" indent="0">
              <a:buNone/>
              <a:defRPr sz="4400"/>
            </a:lvl8pPr>
            <a:lvl9pPr marL="8111557" indent="0">
              <a:buNone/>
              <a:defRPr sz="4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44" y="11931151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3951" indent="0">
              <a:buNone/>
              <a:defRPr sz="2700"/>
            </a:lvl2pPr>
            <a:lvl3pPr marL="2027891" indent="0">
              <a:buNone/>
              <a:defRPr sz="2200"/>
            </a:lvl3pPr>
            <a:lvl4pPr marL="3041835" indent="0">
              <a:buNone/>
              <a:defRPr sz="2000"/>
            </a:lvl4pPr>
            <a:lvl5pPr marL="4055780" indent="0">
              <a:buNone/>
              <a:defRPr sz="2000"/>
            </a:lvl5pPr>
            <a:lvl6pPr marL="5069726" indent="0">
              <a:buNone/>
              <a:defRPr sz="2000"/>
            </a:lvl6pPr>
            <a:lvl7pPr marL="6083671" indent="0">
              <a:buNone/>
              <a:defRPr sz="2000"/>
            </a:lvl7pPr>
            <a:lvl8pPr marL="7097615" indent="0">
              <a:buNone/>
              <a:defRPr sz="2000"/>
            </a:lvl8pPr>
            <a:lvl9pPr marL="8111557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8CC586B3-E647-4AEB-A272-3202C822F9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3C4A5A85-E02C-4A91-BFAD-BF7030379B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05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5" y="610505"/>
            <a:ext cx="13375244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A9196CA1-66FC-4924-881E-04E094D3A8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62FAC324-1983-450D-93B6-D908F4D589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41" y="1270392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82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0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50" y="7370801"/>
            <a:ext cx="14899451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6550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34434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E1DF46-419F-4383-B0E9-1BC25ABEC2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9226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88104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29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3F5AAF-CAA9-46E7-AA86-4A5A2FCDD2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5645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890" y="9796173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890" y="6461388"/>
            <a:ext cx="17269301" cy="3334790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565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313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696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626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7827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9392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095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2524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25F307-8E0C-4F2E-890D-E99C4DE457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4928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70214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41" y="4740929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19" y="4740929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2EF204-3BF2-478B-B662-1E926AC3CB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77441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42" y="4758389"/>
            <a:ext cx="8976792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42" y="6180530"/>
            <a:ext cx="8976792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671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671" y="6180530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7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70214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8063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2594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46" y="4793296"/>
            <a:ext cx="6684096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5" y="606968"/>
            <a:ext cx="11357669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46" y="7376440"/>
            <a:ext cx="6684096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3F0826-B867-4C4B-823A-32A2A0E5E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3416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40" y="1067133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40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5658" indent="0">
              <a:buNone/>
              <a:defRPr sz="6200"/>
            </a:lvl2pPr>
            <a:lvl3pPr marL="2031311" indent="0">
              <a:buNone/>
              <a:defRPr sz="5300"/>
            </a:lvl3pPr>
            <a:lvl4pPr marL="3046964" indent="0">
              <a:buNone/>
              <a:defRPr sz="4400"/>
            </a:lvl4pPr>
            <a:lvl5pPr marL="4062620" indent="0">
              <a:buNone/>
              <a:defRPr sz="4400"/>
            </a:lvl5pPr>
            <a:lvl6pPr marL="5078276" indent="0">
              <a:buNone/>
              <a:defRPr sz="4400"/>
            </a:lvl6pPr>
            <a:lvl7pPr marL="6093929" indent="0">
              <a:buNone/>
              <a:defRPr sz="4400"/>
            </a:lvl7pPr>
            <a:lvl8pPr marL="7109587" indent="0">
              <a:buNone/>
              <a:defRPr sz="4400"/>
            </a:lvl8pPr>
            <a:lvl9pPr marL="8125240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40" y="1193114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A5DAC2-6894-4E85-B930-9D07C5F102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872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82" y="4758389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3937" indent="0">
              <a:buNone/>
              <a:defRPr sz="4400" b="1"/>
            </a:lvl2pPr>
            <a:lvl3pPr marL="2007859" indent="0">
              <a:buNone/>
              <a:defRPr sz="4000" b="1"/>
            </a:lvl3pPr>
            <a:lvl4pPr marL="3011792" indent="0">
              <a:buNone/>
              <a:defRPr sz="3600" b="1"/>
            </a:lvl4pPr>
            <a:lvl5pPr marL="4015729" indent="0">
              <a:buNone/>
              <a:defRPr sz="3600" b="1"/>
            </a:lvl5pPr>
            <a:lvl6pPr marL="5019662" indent="0">
              <a:buNone/>
              <a:defRPr sz="3600" b="1"/>
            </a:lvl6pPr>
            <a:lvl7pPr marL="6023597" indent="0">
              <a:buNone/>
              <a:defRPr sz="3600" b="1"/>
            </a:lvl7pPr>
            <a:lvl8pPr marL="7027515" indent="0">
              <a:buNone/>
              <a:defRPr sz="3600" b="1"/>
            </a:lvl8pPr>
            <a:lvl9pPr marL="8031446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82" y="6180668"/>
            <a:ext cx="8976793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849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3937" indent="0">
              <a:buNone/>
              <a:defRPr sz="4400" b="1"/>
            </a:lvl2pPr>
            <a:lvl3pPr marL="2007859" indent="0">
              <a:buNone/>
              <a:defRPr sz="4000" b="1"/>
            </a:lvl3pPr>
            <a:lvl4pPr marL="3011792" indent="0">
              <a:buNone/>
              <a:defRPr sz="3600" b="1"/>
            </a:lvl4pPr>
            <a:lvl5pPr marL="4015729" indent="0">
              <a:buNone/>
              <a:defRPr sz="3600" b="1"/>
            </a:lvl5pPr>
            <a:lvl6pPr marL="5019662" indent="0">
              <a:buNone/>
              <a:defRPr sz="3600" b="1"/>
            </a:lvl6pPr>
            <a:lvl7pPr marL="6023597" indent="0">
              <a:buNone/>
              <a:defRPr sz="3600" b="1"/>
            </a:lvl7pPr>
            <a:lvl8pPr marL="7027515" indent="0">
              <a:buNone/>
              <a:defRPr sz="3600" b="1"/>
            </a:lvl8pPr>
            <a:lvl9pPr marL="8031446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849" y="6180668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E413B-E9E9-41FC-AF91-035EE3BA09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82381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01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01"/>
            <a:ext cx="13375244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61E1C7-67C3-4FD2-8972-191E8953B5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00758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0CB84C-E38F-44DF-A86A-ABE7C53FFF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4797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941582" y="14129638"/>
            <a:ext cx="6433661" cy="81164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4413"/>
            <a:endParaRPr>
              <a:solidFill>
                <a:srgbClr val="2980B9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15842" y="14129638"/>
            <a:ext cx="4740592" cy="81164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4413"/>
            <a:fld id="{1D8BD707-D9CF-40AE-B4C6-C98DA3205C09}" type="datetimeFigureOut">
              <a:rPr lang="en-US">
                <a:solidFill>
                  <a:srgbClr val="2980B9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014413"/>
              <a:t>5/17/2016</a:t>
            </a:fld>
            <a:endParaRPr lang="en-US">
              <a:solidFill>
                <a:srgbClr val="2980B9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4B88"/>
                </a:solidFill>
                <a:latin typeface="Calibri"/>
                <a:cs typeface="Calibri"/>
              </a:defRPr>
            </a:lvl1pPr>
          </a:lstStyle>
          <a:p>
            <a:pPr marL="49475">
              <a:lnSpc>
                <a:spcPts val="3896"/>
              </a:lnSpc>
            </a:pPr>
            <a:fld id="{81D60167-4931-47E6-BA6A-407CBD079E47}" type="slidenum">
              <a:rPr lang="ru-RU" spc="-496" smtClean="0"/>
              <a:pPr marL="49475">
                <a:lnSpc>
                  <a:spcPts val="3896"/>
                </a:lnSpc>
              </a:pPr>
              <a:t>‹#›</a:t>
            </a:fld>
            <a:endParaRPr lang="ru-RU" spc="-496" dirty="0"/>
          </a:p>
        </p:txBody>
      </p:sp>
    </p:spTree>
    <p:extLst>
      <p:ext uri="{BB962C8B-B14F-4D97-AF65-F5344CB8AC3E}">
        <p14:creationId xmlns:p14="http://schemas.microsoft.com/office/powerpoint/2010/main" val="17966253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0" y="2494920"/>
            <a:ext cx="17269301" cy="5307436"/>
          </a:xfrm>
        </p:spPr>
        <p:txBody>
          <a:bodyPr anchor="b"/>
          <a:lstStyle>
            <a:lvl1pPr algn="ctr">
              <a:defRPr sz="1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603" y="8007031"/>
            <a:ext cx="15237619" cy="3680621"/>
          </a:xfrm>
        </p:spPr>
        <p:txBody>
          <a:bodyPr/>
          <a:lstStyle>
            <a:lvl1pPr marL="0" indent="0" algn="ctr">
              <a:buNone/>
              <a:defRPr sz="5300"/>
            </a:lvl1pPr>
            <a:lvl2pPr marL="1006202" indent="0" algn="ctr">
              <a:buNone/>
              <a:defRPr sz="4400"/>
            </a:lvl2pPr>
            <a:lvl3pPr marL="2012373" indent="0" algn="ctr">
              <a:buNone/>
              <a:defRPr sz="4000"/>
            </a:lvl3pPr>
            <a:lvl4pPr marL="3018566" indent="0" algn="ctr">
              <a:buNone/>
              <a:defRPr sz="3600"/>
            </a:lvl4pPr>
            <a:lvl5pPr marL="4024765" indent="0" algn="ctr">
              <a:buNone/>
              <a:defRPr sz="3600"/>
            </a:lvl5pPr>
            <a:lvl6pPr marL="5030952" indent="0" algn="ctr">
              <a:buNone/>
              <a:defRPr sz="3600"/>
            </a:lvl6pPr>
            <a:lvl7pPr marL="6037149" indent="0" algn="ctr">
              <a:buNone/>
              <a:defRPr sz="3600"/>
            </a:lvl7pPr>
            <a:lvl8pPr marL="7043324" indent="0" algn="ctr">
              <a:buNone/>
              <a:defRPr sz="3600"/>
            </a:lvl8pPr>
            <a:lvl9pPr marL="8049513" indent="0" algn="ctr">
              <a:buNone/>
              <a:defRPr sz="3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97001" y="14130338"/>
            <a:ext cx="4570413" cy="811212"/>
          </a:xfrm>
          <a:prstGeom prst="rect">
            <a:avLst/>
          </a:prstGeom>
        </p:spPr>
        <p:txBody>
          <a:bodyPr vert="horz" wrap="square" lIns="201243" tIns="100570" rIns="201243" bIns="10057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2980B9"/>
                </a:solidFill>
                <a:cs typeface="Arial" charset="0"/>
              </a:defRPr>
            </a:lvl1pPr>
          </a:lstStyle>
          <a:p>
            <a:pPr defTabSz="1014413">
              <a:defRPr/>
            </a:pPr>
            <a:fld id="{9B305A29-50B1-41D4-BBBC-38E3983CA81E}" type="datetimeFigureOut">
              <a:rPr lang="ru-RU">
                <a:latin typeface="Arial" panose="020B0604020202020204" pitchFamily="34" charset="0"/>
              </a:rPr>
              <a:pPr defTabSz="1014413">
                <a:defRPr/>
              </a:pPr>
              <a:t>17.05.2016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9413" y="14130338"/>
            <a:ext cx="6858000" cy="811212"/>
          </a:xfrm>
          <a:prstGeom prst="rect">
            <a:avLst/>
          </a:prstGeom>
        </p:spPr>
        <p:txBody>
          <a:bodyPr vert="horz" wrap="square" lIns="201243" tIns="100570" rIns="201243" bIns="10057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2980B9"/>
                </a:solidFill>
                <a:cs typeface="Arial" charset="0"/>
              </a:defRPr>
            </a:lvl1pPr>
          </a:lstStyle>
          <a:p>
            <a:pPr defTabSz="1014413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D06EC6-69D7-4E6B-8A65-A127B80D4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6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41" y="1270392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88" y="4793337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4" y="606968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88" y="7376618"/>
            <a:ext cx="6684095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03937" indent="0">
              <a:buNone/>
              <a:defRPr sz="2700"/>
            </a:lvl2pPr>
            <a:lvl3pPr marL="2007859" indent="0">
              <a:buNone/>
              <a:defRPr sz="2200"/>
            </a:lvl3pPr>
            <a:lvl4pPr marL="3011792" indent="0">
              <a:buNone/>
              <a:defRPr sz="2000"/>
            </a:lvl4pPr>
            <a:lvl5pPr marL="4015729" indent="0">
              <a:buNone/>
              <a:defRPr sz="2000"/>
            </a:lvl5pPr>
            <a:lvl6pPr marL="5019662" indent="0">
              <a:buNone/>
              <a:defRPr sz="2000"/>
            </a:lvl6pPr>
            <a:lvl7pPr marL="6023597" indent="0">
              <a:buNone/>
              <a:defRPr sz="2000"/>
            </a:lvl7pPr>
            <a:lvl8pPr marL="7027515" indent="0">
              <a:buNone/>
              <a:defRPr sz="2000"/>
            </a:lvl8pPr>
            <a:lvl9pPr marL="8031446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5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0789" tIns="100330" rIns="200789" bIns="1003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0789" tIns="100330" rIns="200789" bIns="100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1" r:id="rId2"/>
    <p:sldLayoutId id="2147483880" r:id="rId3"/>
    <p:sldLayoutId id="2147483879" r:id="rId4"/>
    <p:sldLayoutId id="2147483878" r:id="rId5"/>
    <p:sldLayoutId id="2147483877" r:id="rId6"/>
    <p:sldLayoutId id="2147483876" r:id="rId7"/>
    <p:sldLayoutId id="2147483884" r:id="rId8"/>
    <p:sldLayoutId id="2147483875" r:id="rId9"/>
    <p:sldLayoutId id="2147483874" r:id="rId10"/>
    <p:sldLayoutId id="2147483873" r:id="rId11"/>
    <p:sldLayoutId id="2147483872" r:id="rId12"/>
    <p:sldLayoutId id="2147483882" r:id="rId13"/>
  </p:sldLayoutIdLst>
  <p:hf sldNum="0" hdr="0" ftr="0" dt="0"/>
  <p:txStyles>
    <p:titleStyle>
      <a:lvl1pPr algn="l" defTabSz="1001713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17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2pPr>
      <a:lvl3pPr algn="l" defTabSz="10017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3pPr>
      <a:lvl4pPr algn="l" defTabSz="10017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4pPr>
      <a:lvl5pPr algn="l" defTabSz="10017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5pPr>
      <a:lvl6pPr marL="451942" algn="l" defTabSz="1002697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6pPr>
      <a:lvl7pPr marL="903849" algn="l" defTabSz="1002697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7pPr>
      <a:lvl8pPr marL="1355765" algn="l" defTabSz="1002697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8pPr>
      <a:lvl9pPr marL="1807688" algn="l" defTabSz="1002697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9pPr>
    </p:titleStyle>
    <p:bodyStyle>
      <a:lvl1pPr marL="750888" indent="-75088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30363" indent="-625475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2pPr>
      <a:lvl3pPr marL="2508250" indent="-500063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3pPr>
      <a:lvl4pPr marL="3513138" indent="-500063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4pPr>
      <a:lvl5pPr marL="4516438" indent="-500063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5pPr>
      <a:lvl6pPr marL="5521622" indent="-501971" algn="l" defTabSz="1003937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25564" indent="-501971" algn="l" defTabSz="1003937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29488" indent="-501971" algn="l" defTabSz="1003937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33428" indent="-501971" algn="l" defTabSz="1003937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03937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07859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11792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15729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19662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23597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27515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31446" algn="l" defTabSz="100393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167" tIns="100530" rIns="201167" bIns="1005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  <a:endParaRPr lang="ru-RU" altLang="ru-RU" smtClean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167" tIns="100530" rIns="201167" bIns="100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0541" tIns="45257" rIns="90541" bIns="45257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6BBD98A-D969-4168-933D-367D93D9A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sldNum="0" hdr="0" dt="0"/>
  <p:txStyles>
    <p:titleStyle>
      <a:lvl1pPr algn="l" defTabSz="10033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2787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05538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58308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11083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2475" indent="-752475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31950" indent="-627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13013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19488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25963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31971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37793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43604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49419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24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1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1743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2325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06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3488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40686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4649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489" tIns="101228" rIns="202489" bIns="1012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489" tIns="101228" rIns="202489" bIns="101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1143" tIns="45568" rIns="91143" bIns="45568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E9C5D1B-C4F6-4F5A-8F72-AE95A815D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100965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5749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1492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67243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2986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7238" indent="-757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3063" indent="-630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28888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41713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54538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68348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0777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93204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05632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2435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4851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37284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49711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2135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74568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86986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99412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92" tIns="101388" rIns="202792" bIns="1013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83971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92" tIns="101388" rIns="202792" bIns="101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1283" tIns="45639" rIns="91283" bIns="45639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F1F5637-D6EB-4FBF-B8D2-97E8FB4FA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hf hdr="0" ftr="0" dt="0"/>
  <p:txStyles>
    <p:titleStyle>
      <a:lvl1pPr algn="l" defTabSz="1011238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6429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2861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69290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5719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8825" indent="-758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6238" indent="-631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33650" indent="-504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48063" indent="-504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62475" indent="-504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76697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90642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4586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8533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951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891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835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780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9726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3671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7615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1557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239882" y="1270132"/>
            <a:ext cx="15061023" cy="26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3132" tIns="101568" rIns="203132" bIns="1015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  <a:endParaRPr lang="ru-RU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15921" y="4740769"/>
            <a:ext cx="18284984" cy="88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3132" tIns="101568" rIns="203132" bIns="101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1000" y="14130222"/>
            <a:ext cx="4739905" cy="81129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ACCE"/>
                </a:solidFill>
                <a:latin typeface="Calibri" panose="020F0502020204030204" pitchFamily="34" charset="0"/>
              </a:defRPr>
            </a:lvl1pPr>
          </a:lstStyle>
          <a:p>
            <a:pPr defTabSz="1014413"/>
            <a:fld id="{EB456B60-0CAE-47A4-9A36-28E7BD32ED4E}" type="slidenum">
              <a:rPr lang="ru-RU" altLang="ru-RU">
                <a:cs typeface="Arial" panose="020B0604020202020204" pitchFamily="34" charset="0"/>
              </a:rPr>
              <a:pPr defTabSz="1014413"/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2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</p:sldLayoutIdLst>
  <p:hf sldNum="0" hdr="0" dt="0"/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60413" indent="-760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9413" indent="-633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38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54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70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86102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01760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413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33067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658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311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6964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262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8276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3929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09587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524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803B159551D16E3E0D1F8312D7272F04463DA90CB41744FA01528894D843D8D262D6E94EF59AA70s5f9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5075" y="6950079"/>
            <a:ext cx="14900275" cy="6969125"/>
          </a:xfrm>
          <a:effectLst>
            <a:glow rad="127000">
              <a:schemeClr val="bg1"/>
            </a:glow>
          </a:effectLst>
        </p:spPr>
        <p:txBody>
          <a:bodyPr>
            <a:normAutofit/>
          </a:bodyPr>
          <a:lstStyle/>
          <a:p>
            <a:pPr defTabSz="1004580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О </a:t>
            </a:r>
            <a:r>
              <a:rPr lang="ru-RU" sz="4000" dirty="0"/>
              <a:t>модернизации образовательных </a:t>
            </a:r>
            <a:r>
              <a:rPr lang="ru-RU" sz="4000" dirty="0" smtClean="0"/>
              <a:t>стандартов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 smtClean="0"/>
              <a:t>Заместитель директора </a:t>
            </a:r>
            <a:r>
              <a:rPr lang="ru-RU" sz="4000" b="0" dirty="0" smtClean="0"/>
              <a:t>департамента государственной</a:t>
            </a:r>
            <a:br>
              <a:rPr lang="ru-RU" sz="4000" b="0" dirty="0" smtClean="0"/>
            </a:br>
            <a:r>
              <a:rPr lang="ru-RU" sz="4000" b="0" dirty="0" smtClean="0"/>
              <a:t>политики в сфере высшего образования</a:t>
            </a:r>
            <a:br>
              <a:rPr lang="ru-RU" sz="4000" b="0" dirty="0" smtClean="0"/>
            </a:br>
            <a:r>
              <a:rPr lang="ru-RU" sz="4000" b="0" dirty="0" smtClean="0"/>
              <a:t>Минобрнауки России</a:t>
            </a:r>
            <a:br>
              <a:rPr lang="ru-RU" sz="4000" b="0" dirty="0" smtClean="0"/>
            </a:br>
            <a:r>
              <a:rPr lang="ru-RU" sz="4000" b="0" dirty="0" smtClean="0"/>
              <a:t>Пилипенко С.А.</a:t>
            </a:r>
            <a:endParaRPr lang="ru-RU" sz="32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5045847" y="1717725"/>
            <a:ext cx="14614699" cy="201622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lnSpc>
                <a:spcPct val="90000"/>
              </a:lnSpc>
            </a:pPr>
            <a:r>
              <a:rPr lang="ru-RU" sz="3600" b="1" dirty="0" smtClean="0"/>
              <a:t>Нормативно-правовые документы, требующие изменений (разработки)</a:t>
            </a:r>
            <a:endParaRPr lang="ru-RU" altLang="ru-RU" sz="3600" b="1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62534" y="4814073"/>
            <a:ext cx="8004066" cy="1656184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Инструкция о заполнении дипломов и приложений к диплому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62534" y="6902305"/>
            <a:ext cx="8004066" cy="1902351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Порядок организации и осуществления образовательной деятельности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62534" y="9206561"/>
            <a:ext cx="8004066" cy="15849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Порядок перевода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682014" y="4814074"/>
            <a:ext cx="8004066" cy="1656184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Порядок ГИА 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682014" y="6902305"/>
            <a:ext cx="8004066" cy="1902351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Порядок разработки ФГОС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681806" y="9201075"/>
            <a:ext cx="8004066" cy="310733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Методические рекомендации по актуализации ФГОС высшего образования в соответствии с принимаемыми профессиональными стандартами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2534" y="11150773"/>
            <a:ext cx="8004066" cy="15849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Порядок </a:t>
            </a:r>
            <a:r>
              <a:rPr lang="ru-RU" sz="3200" b="1" dirty="0" smtClean="0">
                <a:solidFill>
                  <a:schemeClr val="bg1"/>
                </a:solidFill>
              </a:rPr>
              <a:t>приема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5045848" y="1717725"/>
            <a:ext cx="14614699" cy="201622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/>
              <a:t>Примерный план работ </a:t>
            </a:r>
            <a:endParaRPr lang="ru-RU" sz="3600" dirty="0"/>
          </a:p>
          <a:p>
            <a:pPr algn="ctr"/>
            <a:r>
              <a:rPr lang="ru-RU" sz="3600" b="1" dirty="0"/>
              <a:t>по разработке и утверждению ФГОС 3++, разработке ПООП</a:t>
            </a:r>
            <a:endParaRPr lang="ru-RU" altLang="ru-RU" sz="3600" b="1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88631" y="8601956"/>
            <a:ext cx="3852040" cy="109184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 smtClean="0">
                <a:solidFill>
                  <a:schemeClr val="bg1"/>
                </a:solidFill>
                <a:latin typeface="Calibri"/>
              </a:rPr>
              <a:t>30 июня 2016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199606" y="8456464"/>
            <a:ext cx="10460941" cy="138282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План ФУМО по разработке ПООП до конца года;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09740" y="10377472"/>
            <a:ext cx="3852040" cy="109184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 smtClean="0">
                <a:solidFill>
                  <a:schemeClr val="bg1"/>
                </a:solidFill>
                <a:latin typeface="Calibri"/>
              </a:rPr>
              <a:t>31 июля 2016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199605" y="10284361"/>
            <a:ext cx="10460941" cy="127806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Не менее одного проекта ПООП по каждой УГНС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41588" y="12497839"/>
            <a:ext cx="5688632" cy="109184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 smtClean="0">
                <a:solidFill>
                  <a:schemeClr val="bg1"/>
                </a:solidFill>
                <a:latin typeface="Calibri"/>
              </a:rPr>
              <a:t>Не позднее 15 сентября</a:t>
            </a:r>
          </a:p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 smtClean="0">
                <a:solidFill>
                  <a:schemeClr val="bg1"/>
                </a:solidFill>
                <a:latin typeface="Calibri"/>
              </a:rPr>
              <a:t>2016 года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199606" y="12045010"/>
            <a:ext cx="10460941" cy="1698051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Проекты ФГОС по всем направления и специальностям подготовки высшего образования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88631" y="4635452"/>
            <a:ext cx="3852040" cy="109184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 smtClean="0">
                <a:solidFill>
                  <a:schemeClr val="bg1"/>
                </a:solidFill>
                <a:latin typeface="Calibri"/>
              </a:rPr>
              <a:t>13 мая 2016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99606" y="4108520"/>
            <a:ext cx="10460940" cy="185767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solidFill>
                <a:schemeClr val="bg1"/>
              </a:solidFill>
            </a:endParaRPr>
          </a:p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Назначение представителей КС, ответственных за координацию работы ФУМО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09740" y="6688821"/>
            <a:ext cx="3852040" cy="109184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>
                <a:solidFill>
                  <a:schemeClr val="bg1"/>
                </a:solidFill>
                <a:latin typeface="Calibri"/>
              </a:rPr>
              <a:t>31 мая 2016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199605" y="6182221"/>
            <a:ext cx="10460941" cy="2105045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Не </a:t>
            </a:r>
            <a:r>
              <a:rPr lang="ru-RU" sz="3200" dirty="0">
                <a:solidFill>
                  <a:schemeClr val="bg1"/>
                </a:solidFill>
              </a:rPr>
              <a:t>менее одного </a:t>
            </a:r>
            <a:r>
              <a:rPr lang="ru-RU" sz="3200" dirty="0" smtClean="0">
                <a:solidFill>
                  <a:schemeClr val="bg1"/>
                </a:solidFill>
              </a:rPr>
              <a:t>проекта </a:t>
            </a:r>
            <a:r>
              <a:rPr lang="ru-RU" sz="3200" dirty="0">
                <a:solidFill>
                  <a:schemeClr val="bg1"/>
                </a:solidFill>
              </a:rPr>
              <a:t>ФГОС </a:t>
            </a:r>
            <a:r>
              <a:rPr lang="ru-RU" sz="3200" dirty="0" smtClean="0">
                <a:solidFill>
                  <a:schemeClr val="bg1"/>
                </a:solidFill>
              </a:rPr>
              <a:t>ВО по направлению от каждого ФУМО</a:t>
            </a:r>
          </a:p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Не менее одного проекта ПООП </a:t>
            </a:r>
            <a:r>
              <a:rPr lang="ru-RU" sz="3200" dirty="0" smtClean="0">
                <a:solidFill>
                  <a:schemeClr val="bg1"/>
                </a:solidFill>
              </a:rPr>
              <a:t>по области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2751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азвание 1"/>
          <p:cNvSpPr txBox="1">
            <a:spLocks/>
          </p:cNvSpPr>
          <p:nvPr/>
        </p:nvSpPr>
        <p:spPr bwMode="auto">
          <a:xfrm>
            <a:off x="2627109" y="6298269"/>
            <a:ext cx="15062610" cy="26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ctr"/>
          <a:lstStyle>
            <a:lvl1pPr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8800" b="1" dirty="0">
                <a:solidFill>
                  <a:srgbClr val="2C3E5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205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5045847" y="1717725"/>
            <a:ext cx="14614699" cy="144016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Состояние работы по утверждению ФГОС 3+</a:t>
            </a:r>
            <a:endParaRPr lang="ru-RU" altLang="ru-RU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81748" y="4202002"/>
            <a:ext cx="13381964" cy="1224136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Всего ФГОС 3+ по всем уровням высшего образования - 699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1748" y="5858185"/>
            <a:ext cx="13381964" cy="1224136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Из них утверждено - 508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7482" y="7409025"/>
            <a:ext cx="13381964" cy="4245801"/>
          </a:xfrm>
          <a:prstGeom prst="roundRect">
            <a:avLst>
              <a:gd name="adj" fmla="val 19834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В работе – 191, в </a:t>
            </a:r>
            <a:r>
              <a:rPr lang="ru-RU" sz="3600" b="1" dirty="0" err="1" smtClean="0">
                <a:solidFill>
                  <a:schemeClr val="bg1"/>
                </a:solidFill>
              </a:rPr>
              <a:t>т.ч</a:t>
            </a:r>
            <a:r>
              <a:rPr lang="ru-RU" sz="3600" b="1" dirty="0" smtClean="0">
                <a:solidFill>
                  <a:schemeClr val="bg1"/>
                </a:solidFill>
              </a:rPr>
              <a:t>.:</a:t>
            </a:r>
          </a:p>
          <a:p>
            <a:pPr marL="3576638" algn="just" defTabSz="101289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kern="0" dirty="0" smtClean="0">
              <a:solidFill>
                <a:schemeClr val="bg1"/>
              </a:solidFill>
              <a:latin typeface="Calibri"/>
            </a:endParaRPr>
          </a:p>
          <a:p>
            <a:pPr marL="3576638" algn="just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err="1" smtClean="0">
                <a:solidFill>
                  <a:schemeClr val="bg1"/>
                </a:solidFill>
                <a:latin typeface="Calibri"/>
              </a:rPr>
              <a:t>Бакалавриат</a:t>
            </a:r>
            <a:r>
              <a:rPr lang="ru-RU" sz="3600" b="1" kern="0" dirty="0" smtClean="0">
                <a:solidFill>
                  <a:schemeClr val="bg1"/>
                </a:solidFill>
                <a:latin typeface="Calibri"/>
              </a:rPr>
              <a:t> –  39</a:t>
            </a:r>
          </a:p>
          <a:p>
            <a:pPr marL="3576638" algn="just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Calibri"/>
              </a:rPr>
              <a:t>Магистратура – 34</a:t>
            </a:r>
          </a:p>
          <a:p>
            <a:pPr marL="3576638" algn="just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err="1" smtClean="0">
                <a:solidFill>
                  <a:schemeClr val="bg1"/>
                </a:solidFill>
                <a:latin typeface="Calibri"/>
              </a:rPr>
              <a:t>Специалитет</a:t>
            </a:r>
            <a:r>
              <a:rPr lang="ru-RU" sz="3600" b="1" kern="0" dirty="0" smtClean="0">
                <a:solidFill>
                  <a:schemeClr val="bg1"/>
                </a:solidFill>
                <a:latin typeface="Calibri"/>
              </a:rPr>
              <a:t> – 102 </a:t>
            </a:r>
          </a:p>
          <a:p>
            <a:pPr marL="3576638" algn="just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Calibri"/>
              </a:rPr>
              <a:t>Аспирантура – 1</a:t>
            </a:r>
          </a:p>
          <a:p>
            <a:pPr marL="3576638" algn="just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err="1" smtClean="0">
                <a:solidFill>
                  <a:schemeClr val="bg1"/>
                </a:solidFill>
                <a:latin typeface="Calibri"/>
              </a:rPr>
              <a:t>Ассистентура</a:t>
            </a:r>
            <a:r>
              <a:rPr lang="ru-RU" sz="3600" b="1" kern="0" dirty="0" smtClean="0">
                <a:solidFill>
                  <a:schemeClr val="bg1"/>
                </a:solidFill>
                <a:latin typeface="Calibri"/>
              </a:rPr>
              <a:t>-стажировка - 15</a:t>
            </a:r>
            <a:endParaRPr lang="ru-RU" sz="36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3396" y="1250490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</a:rPr>
              <a:t>Завершение работы  (регистрация в Минюсте России) - до 1 сентября 2016 года</a:t>
            </a:r>
            <a:endParaRPr lang="ru-RU" sz="3600" b="1" kern="0" dirty="0">
              <a:solidFill>
                <a:schemeClr val="tx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86404" y="12689571"/>
            <a:ext cx="93647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</a:rPr>
              <a:t>Вступление в силу ФГОС 3+ - с момента официального  опубликования</a:t>
            </a:r>
            <a:endParaRPr lang="ru-RU" sz="3600" b="1" kern="0" dirty="0">
              <a:solidFill>
                <a:schemeClr val="tx1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025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азвание 1"/>
          <p:cNvSpPr>
            <a:spLocks noGrp="1"/>
          </p:cNvSpPr>
          <p:nvPr>
            <p:ph type="title" idx="4294967295"/>
          </p:nvPr>
        </p:nvSpPr>
        <p:spPr>
          <a:xfrm>
            <a:off x="4110110" y="579404"/>
            <a:ext cx="15982260" cy="2186949"/>
          </a:xfrm>
        </p:spPr>
        <p:txBody>
          <a:bodyPr lIns="203094" tIns="101548" rIns="203094" bIns="101548"/>
          <a:lstStyle/>
          <a:p>
            <a:pPr defTabSz="2028544"/>
            <a:r>
              <a:rPr lang="ru-RU" alt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НОВАЯ СТРУКТУРА ПЕРЕЧНЯ НАПРАВЛЕНИЙ И СПЕЦИАЛЬНОСТЕЙ ПОДГОТОВКИ</a:t>
            </a:r>
            <a:endParaRPr lang="ru-RU" altLang="ru-RU" sz="4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"/>
          <p:cNvGrpSpPr>
            <a:grpSpLocks/>
          </p:cNvGrpSpPr>
          <p:nvPr/>
        </p:nvGrpSpPr>
        <p:grpSpPr bwMode="auto">
          <a:xfrm>
            <a:off x="3950576" y="2838581"/>
            <a:ext cx="13753528" cy="11403803"/>
            <a:chOff x="4679859" y="793750"/>
            <a:chExt cx="4235440" cy="543424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679859" y="793750"/>
              <a:ext cx="2424143" cy="37144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300" b="1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Области Образования</a:t>
              </a:r>
              <a:endParaRPr lang="ru-RU" sz="3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679859" y="1233918"/>
              <a:ext cx="2424143" cy="53759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Математические и </a:t>
              </a:r>
            </a:p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естественные науки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679859" y="1882861"/>
              <a:ext cx="2424143" cy="53759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Инженерное дело, технологии и технические науки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679859" y="2517885"/>
              <a:ext cx="2424143" cy="533247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Здравоохранение и медицинские науки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4679859" y="3152910"/>
              <a:ext cx="2424143" cy="527157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Сельское хозяйство и сельскохозяйственные науки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679859" y="3794894"/>
              <a:ext cx="2424143" cy="28706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Науки об обществе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679859" y="4156771"/>
              <a:ext cx="2424143" cy="439298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Образование и педагогические науки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4679859" y="4740472"/>
              <a:ext cx="2424143" cy="28706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Гуманитарные науки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679859" y="5184989"/>
              <a:ext cx="2424143" cy="28793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Искусство и культура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679859" y="5673871"/>
              <a:ext cx="2424143" cy="554124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29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rPr>
                <a:t>Оборона и безопасность государства. Военные науки.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7169228" y="793750"/>
              <a:ext cx="787022" cy="37144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300" b="1">
                  <a:solidFill>
                    <a:srgbClr val="292934"/>
                  </a:solidFill>
                  <a:cs typeface="Times New Roman" pitchFamily="18" charset="0"/>
                </a:rPr>
                <a:t>УГНС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7149875" y="1233918"/>
              <a:ext cx="806375" cy="53759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6</a:t>
              </a: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7149875" y="1882861"/>
              <a:ext cx="806375" cy="53759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23</a:t>
              </a: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7196466" y="2517885"/>
              <a:ext cx="759785" cy="533247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5</a:t>
              </a: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7196466" y="3131163"/>
              <a:ext cx="759785" cy="528027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7196466" y="3789674"/>
              <a:ext cx="759785" cy="287936"/>
            </a:xfrm>
            <a:prstGeom prst="roundRect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7190015" y="4156771"/>
              <a:ext cx="766235" cy="439298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7196466" y="5192818"/>
              <a:ext cx="759785" cy="28880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6</a:t>
              </a: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7196466" y="5673871"/>
              <a:ext cx="759785" cy="554124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8108924" y="793750"/>
              <a:ext cx="785589" cy="37144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300" b="1">
                  <a:solidFill>
                    <a:srgbClr val="292934"/>
                  </a:solidFill>
                  <a:cs typeface="Times New Roman" pitchFamily="18" charset="0"/>
                </a:rPr>
                <a:t>НПиС</a:t>
              </a: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8154799" y="1233918"/>
              <a:ext cx="739713" cy="53759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50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8154798" y="1882861"/>
              <a:ext cx="760501" cy="53759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245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8154798" y="2517885"/>
              <a:ext cx="760501" cy="533247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113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8154798" y="3120724"/>
              <a:ext cx="760501" cy="522808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30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8181609" y="3775094"/>
              <a:ext cx="712903" cy="287935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66</a:t>
              </a: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8154799" y="4156771"/>
              <a:ext cx="739714" cy="439298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11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8154798" y="4759609"/>
              <a:ext cx="739713" cy="28706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34</a:t>
              </a: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8154798" y="5202387"/>
              <a:ext cx="739713" cy="287066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94</a:t>
              </a: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8154798" y="5673871"/>
              <a:ext cx="739713" cy="554124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1014222">
                <a:defRPr/>
              </a:pPr>
              <a:r>
                <a:rPr lang="ru-RU" sz="3100" dirty="0">
                  <a:solidFill>
                    <a:srgbClr val="292934"/>
                  </a:solidFill>
                  <a:cs typeface="Times New Roman" pitchFamily="18" charset="0"/>
                </a:rPr>
                <a:t>21</a:t>
              </a:r>
            </a:p>
          </p:txBody>
        </p:sp>
      </p:grpSp>
      <p:sp>
        <p:nvSpPr>
          <p:cNvPr id="51" name="Скругленный прямоугольник 50"/>
          <p:cNvSpPr/>
          <p:nvPr/>
        </p:nvSpPr>
        <p:spPr bwMode="auto">
          <a:xfrm>
            <a:off x="12143003" y="11079677"/>
            <a:ext cx="2446826" cy="683698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014222">
              <a:defRPr/>
            </a:pPr>
            <a:r>
              <a:rPr lang="ru-RU" sz="3100" dirty="0" smtClean="0">
                <a:solidFill>
                  <a:srgbClr val="292934"/>
                </a:solidFill>
                <a:cs typeface="Times New Roman" pitchFamily="18" charset="0"/>
              </a:rPr>
              <a:t>5</a:t>
            </a:r>
            <a:endParaRPr lang="ru-RU" sz="3100" dirty="0">
              <a:solidFill>
                <a:srgbClr val="292934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lum contrast="20000"/>
          </a:blip>
          <a:stretch>
            <a:fillRect/>
          </a:stretch>
        </p:blipFill>
        <p:spPr>
          <a:xfrm>
            <a:off x="1280178" y="4640545"/>
            <a:ext cx="16191234" cy="7989132"/>
          </a:xfrm>
          <a:prstGeom prst="rect">
            <a:avLst/>
          </a:prstGeom>
        </p:spPr>
      </p:pic>
      <p:sp>
        <p:nvSpPr>
          <p:cNvPr id="8194" name="Название 1"/>
          <p:cNvSpPr>
            <a:spLocks noGrp="1"/>
          </p:cNvSpPr>
          <p:nvPr>
            <p:ph type="title"/>
          </p:nvPr>
        </p:nvSpPr>
        <p:spPr>
          <a:xfrm>
            <a:off x="3764886" y="1152645"/>
            <a:ext cx="16551943" cy="2648226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ОРГАНИЗАЦИОННАЯ СТРУКТУРА УПРАВЛЕНИЯ</a:t>
            </a:r>
            <a:r>
              <a:rPr lang="en-US" alt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РАЗРАБОТКИ УЧЕБНО-МЕТОДИЧЕСКОГО ОБЕСПЕЧЕНИЯ ОБРАЗОВАТЕЛЬНОГО ПРОЦЕССА</a:t>
            </a:r>
            <a:endParaRPr lang="ru-RU" alt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81537" y="11542453"/>
            <a:ext cx="4663505" cy="1046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учебно-методических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объединений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46562" y="8768630"/>
            <a:ext cx="6846454" cy="1077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укрупненных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 профессий, специальностей и направлений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82177" y="7641043"/>
            <a:ext cx="3709717" cy="5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областей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1762" y="11481623"/>
            <a:ext cx="5720415" cy="95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ФЕДЕРАЛЬНЫЕ ОРГАНЫ ИСПОЛНИТЕЛЬНОЙ ВЛАСТИ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61762" y="4952398"/>
            <a:ext cx="5720415" cy="584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МИНОБРНАУКИ РОССИИ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25551" y="4823858"/>
            <a:ext cx="4663505" cy="95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координационных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советов 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областям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69794" y="4777053"/>
            <a:ext cx="1056909" cy="101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024623" y="11475823"/>
            <a:ext cx="1056909" cy="101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n-lt"/>
              </a:rPr>
              <a:t>57</a:t>
            </a:r>
            <a:endParaRPr lang="ru-RU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80097" y="7394797"/>
            <a:ext cx="1056909" cy="101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2C3E50"/>
                </a:solidFill>
                <a:latin typeface="+mn-lt"/>
              </a:rPr>
              <a:t>9</a:t>
            </a:r>
            <a:endParaRPr lang="ru-RU" sz="6000" b="1" dirty="0">
              <a:solidFill>
                <a:srgbClr val="2C3E5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89657" y="8765758"/>
            <a:ext cx="1056909" cy="101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94592" y="12808318"/>
            <a:ext cx="11596848" cy="212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2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Научно-методические, экспертные и иные советы, секции, рабочие группы, </a:t>
            </a:r>
            <a:endParaRPr lang="ru-RU" altLang="ru-RU" sz="2200" b="1" i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altLang="ru-RU" sz="2200" b="1" i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отделения: </a:t>
            </a:r>
          </a:p>
          <a:p>
            <a:pPr marL="342900" indent="-342900">
              <a:buFont typeface="Calibri" panose="020F0502020204030204" pitchFamily="34" charset="0"/>
              <a:buChar char="―"/>
            </a:pPr>
            <a:r>
              <a:rPr lang="ru-RU" altLang="ru-RU" sz="2200" b="1" i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altLang="ru-RU" sz="22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уровням высшего образования;</a:t>
            </a:r>
          </a:p>
          <a:p>
            <a:pPr marL="342900" indent="-342900">
              <a:buFont typeface="Calibri" panose="020F0502020204030204" pitchFamily="34" charset="0"/>
              <a:buChar char="―"/>
            </a:pPr>
            <a:r>
              <a:rPr lang="ru-RU" altLang="ru-RU" sz="22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 направленностям (профилям) образовательных </a:t>
            </a:r>
            <a:r>
              <a:rPr lang="ru-RU" altLang="ru-RU" sz="2200" b="1" i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программ; </a:t>
            </a:r>
          </a:p>
          <a:p>
            <a:pPr marL="342900" indent="-342900">
              <a:buFont typeface="Calibri" panose="020F0502020204030204" pitchFamily="34" charset="0"/>
              <a:buChar char="―"/>
            </a:pPr>
            <a:r>
              <a:rPr lang="ru-RU" altLang="ru-RU" sz="2200" b="1" i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altLang="ru-RU" sz="22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направлениям подготовки и специальностям;</a:t>
            </a:r>
          </a:p>
          <a:p>
            <a:pPr marL="342900" indent="-342900">
              <a:buFont typeface="Calibri" panose="020F0502020204030204" pitchFamily="34" charset="0"/>
              <a:buChar char="―"/>
            </a:pPr>
            <a:r>
              <a:rPr lang="ru-RU" altLang="ru-RU" sz="22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 обеспечению деятельности УМО в отдельных субъектах РФ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59276" y="12718448"/>
            <a:ext cx="1056909" cy="769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sz="4400" b="1" dirty="0">
              <a:solidFill>
                <a:srgbClr val="2C3E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754466" y="6862704"/>
            <a:ext cx="3473857" cy="746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ФГОС 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3828285" y="8922846"/>
            <a:ext cx="7468168" cy="3347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93972" tIns="96986" rIns="193972" bIns="96986"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Профессиональные стандарты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6031" y="11874773"/>
            <a:ext cx="4959706" cy="2456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dirty="0" err="1" smtClean="0"/>
              <a:t>Бакалавриат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87265" y="9418672"/>
            <a:ext cx="4248472" cy="2456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dirty="0" smtClean="0"/>
              <a:t>Магистратура, </a:t>
            </a:r>
            <a:r>
              <a:rPr lang="ru-RU" dirty="0" err="1" smtClean="0"/>
              <a:t>специалитет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63329" y="6962572"/>
            <a:ext cx="3672408" cy="2456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dirty="0" smtClean="0"/>
              <a:t>Аспирантура,</a:t>
            </a:r>
          </a:p>
          <a:p>
            <a:pPr algn="ctr"/>
            <a:r>
              <a:rPr lang="ru-RU" dirty="0" err="1" smtClean="0"/>
              <a:t>Ассистентура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ординатура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5607" y="709613"/>
            <a:ext cx="55761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ФЕДЕРАЛЬНЫЙ ЗАКОН</a:t>
            </a:r>
            <a:endParaRPr lang="ru-RU" sz="2800" dirty="0"/>
          </a:p>
          <a:p>
            <a:pPr algn="ctr"/>
            <a:r>
              <a:rPr lang="ru-RU" sz="2800" b="1" dirty="0" smtClean="0"/>
              <a:t>«О внесении изменений в трудовой кодекс российской федерации и статьи 11 и 73 федерального закона «Об образовании в российской федерации« от 02.05.2015</a:t>
            </a:r>
          </a:p>
          <a:p>
            <a:pPr algn="ctr"/>
            <a:r>
              <a:rPr lang="ru-RU" sz="2800" b="1" dirty="0" smtClean="0"/>
              <a:t>№ 122-ФЗ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30020" y="240113"/>
            <a:ext cx="13033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1) </a:t>
            </a:r>
            <a:r>
              <a:rPr lang="ru-RU" sz="2800" dirty="0">
                <a:hlinkClick r:id="rId3"/>
              </a:rPr>
              <a:t>часть 7 статьи 11</a:t>
            </a:r>
            <a:r>
              <a:rPr lang="ru-RU" sz="2800" dirty="0"/>
              <a:t> изложить в следующей редакции:</a:t>
            </a:r>
          </a:p>
          <a:p>
            <a:r>
              <a:rPr lang="ru-RU" sz="2800" dirty="0"/>
              <a:t>"7. Формирование требований федеральных государственных образовательных стандартов профессионального образования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 (при наличии)."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30020" y="3409557"/>
            <a:ext cx="12577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ФГОС ПО, </a:t>
            </a:r>
            <a:r>
              <a:rPr lang="ru-RU" sz="2800" dirty="0"/>
              <a:t>утвержденные до 1 июля 2016 </a:t>
            </a:r>
            <a:r>
              <a:rPr lang="ru-RU" sz="2800" dirty="0" smtClean="0"/>
              <a:t>года, </a:t>
            </a:r>
            <a:r>
              <a:rPr lang="ru-RU" sz="2800" dirty="0"/>
              <a:t>подлежат приведению в соответствие с требованиями, установленными </a:t>
            </a:r>
            <a:r>
              <a:rPr lang="ru-RU" sz="2800" dirty="0">
                <a:hlinkClick r:id="rId3"/>
              </a:rPr>
              <a:t>частью 7 статьи 11</a:t>
            </a:r>
            <a:r>
              <a:rPr lang="ru-RU" sz="2800" dirty="0"/>
              <a:t> Федерального закона от 29 декабря 2012 года N 273-ФЗ </a:t>
            </a:r>
            <a:r>
              <a:rPr lang="ru-RU" sz="2800" dirty="0" smtClean="0"/>
              <a:t>в </a:t>
            </a:r>
            <a:r>
              <a:rPr lang="ru-RU" sz="2800" dirty="0"/>
              <a:t>течение одного года </a:t>
            </a:r>
            <a:r>
              <a:rPr lang="ru-RU" sz="2800" dirty="0" smtClean="0"/>
              <a:t>с 1 </a:t>
            </a:r>
            <a:r>
              <a:rPr lang="ru-RU" sz="2800" dirty="0"/>
              <a:t>июля 2016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12894681" y="10092736"/>
            <a:ext cx="2520280" cy="100811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81807" y="6862704"/>
            <a:ext cx="1496425" cy="746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35740" y="5393874"/>
            <a:ext cx="3294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Уровни квалификации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395023" y="1274887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95023" y="1029277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95024" y="783667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602191" y="11391685"/>
            <a:ext cx="3105260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ФГОС 3++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1482910" y="4105349"/>
            <a:ext cx="17999075" cy="84137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defRPr/>
            </a:pPr>
            <a:r>
              <a:rPr lang="ru-RU" alt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Уровневая структура учета требований профессиональных стандартов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966724" y="5958592"/>
            <a:ext cx="6264696" cy="3256304"/>
          </a:xfrm>
          <a:prstGeom prst="roundRect">
            <a:avLst>
              <a:gd name="adj" fmla="val 21919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Координационные советы (по областям), федеральные учебно-методические объединения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976347" y="9997706"/>
            <a:ext cx="6255073" cy="1823773"/>
          </a:xfrm>
          <a:prstGeom prst="roundRect">
            <a:avLst>
              <a:gd name="adj" fmla="val 29355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Организации, осуществляющие образовательную деятельность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430220" y="5958591"/>
            <a:ext cx="4176464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ФГОС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30219" y="10426505"/>
            <a:ext cx="4176465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ОПОП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30219" y="8290858"/>
            <a:ext cx="4176465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ПООП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8641" y="8248719"/>
            <a:ext cx="6264696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Профессиональный стандарт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 стрелкой 6"/>
          <p:cNvCxnSpPr>
            <a:stCxn id="12" idx="3"/>
          </p:cNvCxnSpPr>
          <p:nvPr/>
        </p:nvCxnSpPr>
        <p:spPr>
          <a:xfrm>
            <a:off x="6983337" y="8731807"/>
            <a:ext cx="1734915" cy="1694698"/>
          </a:xfrm>
          <a:prstGeom prst="straightConnector1">
            <a:avLst/>
          </a:prstGeom>
          <a:ln w="317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12" idx="3"/>
          </p:cNvCxnSpPr>
          <p:nvPr/>
        </p:nvCxnSpPr>
        <p:spPr>
          <a:xfrm flipV="1">
            <a:off x="6983337" y="6924767"/>
            <a:ext cx="1734915" cy="1807040"/>
          </a:xfrm>
          <a:prstGeom prst="straightConnector1">
            <a:avLst/>
          </a:prstGeom>
          <a:ln w="317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2" idx="3"/>
            <a:endCxn id="14" idx="1"/>
          </p:cNvCxnSpPr>
          <p:nvPr/>
        </p:nvCxnSpPr>
        <p:spPr>
          <a:xfrm>
            <a:off x="6983337" y="8731807"/>
            <a:ext cx="1446882" cy="42139"/>
          </a:xfrm>
          <a:prstGeom prst="straightConnector1">
            <a:avLst/>
          </a:prstGeom>
          <a:ln w="317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6276047" y="2293789"/>
            <a:ext cx="13185433" cy="165618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lnSpc>
                <a:spcPct val="90000"/>
              </a:lnSpc>
            </a:pPr>
            <a:r>
              <a:rPr lang="ru-RU" altLang="ru-RU" sz="3600" b="1" i="1" dirty="0" smtClean="0">
                <a:solidFill>
                  <a:schemeClr val="bg1"/>
                </a:solidFill>
                <a:cs typeface="Arial" charset="0"/>
              </a:rPr>
              <a:t>Оптимизация результатов освоения образовательных программ</a:t>
            </a:r>
            <a:endParaRPr lang="ru-RU" altLang="ru-RU" sz="3600" b="1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5624" y="8774509"/>
            <a:ext cx="8004066" cy="193235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Унификация требований </a:t>
            </a:r>
            <a:r>
              <a:rPr lang="ru-RU" sz="2800" b="1" dirty="0">
                <a:solidFill>
                  <a:schemeClr val="bg1"/>
                </a:solidFill>
              </a:rPr>
              <a:t>к </a:t>
            </a:r>
            <a:r>
              <a:rPr lang="ru-RU" sz="2800" b="1" dirty="0" smtClean="0">
                <a:solidFill>
                  <a:schemeClr val="bg1"/>
                </a:solidFill>
              </a:rPr>
              <a:t>универсальным компетенциям</a:t>
            </a:r>
          </a:p>
          <a:p>
            <a:pPr algn="ctr" defTabSz="1014413">
              <a:defRPr/>
            </a:pPr>
            <a:r>
              <a:rPr lang="ru-RU" altLang="ru-RU" sz="2800" b="1" i="1" dirty="0" smtClean="0">
                <a:solidFill>
                  <a:schemeClr val="bg1"/>
                </a:solidFill>
                <a:latin typeface="Calibri" charset="0"/>
                <a:cs typeface="Arial" panose="020B0604020202020204" pitchFamily="34" charset="0"/>
              </a:rPr>
              <a:t>(единые на уровень,</a:t>
            </a:r>
          </a:p>
          <a:p>
            <a:pPr algn="ctr" defTabSz="1014413">
              <a:defRPr/>
            </a:pPr>
            <a:r>
              <a:rPr lang="ru-RU" altLang="ru-RU" sz="2800" b="1" i="1" dirty="0" smtClean="0">
                <a:solidFill>
                  <a:schemeClr val="bg1"/>
                </a:solidFill>
                <a:latin typeface="Calibri" charset="0"/>
                <a:cs typeface="Arial" panose="020B0604020202020204" pitchFamily="34" charset="0"/>
              </a:rPr>
              <a:t>сквозные по уровням)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1273552" y="8918525"/>
            <a:ext cx="8004066" cy="259228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Перенос из </a:t>
            </a:r>
            <a:r>
              <a:rPr lang="ru-RU" sz="2800" b="1" dirty="0">
                <a:solidFill>
                  <a:schemeClr val="bg1"/>
                </a:solidFill>
              </a:rPr>
              <a:t>ФГОС </a:t>
            </a:r>
            <a:r>
              <a:rPr lang="ru-RU" sz="2800" b="1" dirty="0" smtClean="0">
                <a:solidFill>
                  <a:schemeClr val="bg1"/>
                </a:solidFill>
              </a:rPr>
              <a:t>ВО перечня профессиональных компетенций </a:t>
            </a:r>
          </a:p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в ПООП, а также объекты и задачи профессиональной деятельности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76047" y="5462142"/>
            <a:ext cx="8004066" cy="966176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Разделение компетенций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45444" y="7262346"/>
            <a:ext cx="8004066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ФГОС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282149" y="7286055"/>
            <a:ext cx="8004066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ПООП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61988" y="11294793"/>
            <a:ext cx="8004066" cy="193235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Унификация требований </a:t>
            </a:r>
            <a:r>
              <a:rPr lang="ru-RU" sz="2800" b="1" dirty="0">
                <a:solidFill>
                  <a:schemeClr val="bg1"/>
                </a:solidFill>
              </a:rPr>
              <a:t>к 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общепрофессиональным </a:t>
            </a:r>
            <a:r>
              <a:rPr lang="ru-RU" sz="2800" b="1" dirty="0" smtClean="0">
                <a:solidFill>
                  <a:schemeClr val="bg1"/>
                </a:solidFill>
              </a:rPr>
              <a:t>компетенциям</a:t>
            </a:r>
          </a:p>
          <a:p>
            <a:pPr algn="ctr" defTabSz="1014413">
              <a:defRPr/>
            </a:pPr>
            <a:r>
              <a:rPr lang="ru-RU" altLang="ru-RU" sz="2800" b="1" i="1" dirty="0" smtClean="0">
                <a:solidFill>
                  <a:schemeClr val="bg1"/>
                </a:solidFill>
                <a:latin typeface="Calibri" charset="0"/>
                <a:cs typeface="Arial" panose="020B0604020202020204" pitchFamily="34" charset="0"/>
              </a:rPr>
              <a:t>(единые на УГНС)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 стрелкой 2"/>
          <p:cNvCxnSpPr>
            <a:stCxn id="9" idx="2"/>
            <a:endCxn id="10" idx="0"/>
          </p:cNvCxnSpPr>
          <p:nvPr/>
        </p:nvCxnSpPr>
        <p:spPr>
          <a:xfrm flipH="1">
            <a:off x="5447481" y="6428318"/>
            <a:ext cx="4830603" cy="834024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9" idx="2"/>
            <a:endCxn id="11" idx="0"/>
          </p:cNvCxnSpPr>
          <p:nvPr/>
        </p:nvCxnSpPr>
        <p:spPr>
          <a:xfrm>
            <a:off x="10278080" y="6428322"/>
            <a:ext cx="5006102" cy="857737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1301624" y="7255795"/>
            <a:ext cx="8004066" cy="9661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4413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ПООП</a:t>
            </a:r>
            <a:endParaRPr lang="ru-RU" altLang="ru-RU" sz="2800" b="1" i="1" dirty="0">
              <a:solidFill>
                <a:schemeClr val="bg1"/>
              </a:solidFill>
              <a:latin typeface="Calibr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7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904753" y="853629"/>
            <a:ext cx="14614699" cy="1008112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Универсальные компетенции</a:t>
            </a:r>
            <a:endParaRPr lang="ru-RU" altLang="ru-RU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26825"/>
              </p:ext>
            </p:extLst>
          </p:nvPr>
        </p:nvGraphicFramePr>
        <p:xfrm>
          <a:off x="4682882" y="2221781"/>
          <a:ext cx="14977663" cy="11314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1111"/>
                <a:gridCol w="2415752"/>
                <a:gridCol w="2415752"/>
                <a:gridCol w="2717721"/>
                <a:gridCol w="2657327"/>
              </a:tblGrid>
              <a:tr h="1303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Категория</a:t>
                      </a:r>
                      <a:endParaRPr lang="ru-RU" sz="2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компетенций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</a:rPr>
                        <a:t>Бакалавриат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58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solidFill>
                            <a:schemeClr val="bg1"/>
                          </a:solidFill>
                          <a:effectLst/>
                        </a:rPr>
                        <a:t>Специалитет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Магистратура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Аспирантура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Системное и критическое мышление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mbri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1376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Командная работа и лидерство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869365">
                <a:tc>
                  <a:txBody>
                    <a:bodyPr/>
                    <a:lstStyle/>
                    <a:p>
                      <a:pPr marL="0" algn="l" defTabSz="100582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Коммуникация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1242140">
                <a:tc>
                  <a:txBody>
                    <a:bodyPr/>
                    <a:lstStyle/>
                    <a:p>
                      <a:pPr marL="0" algn="l" defTabSz="100582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и реализация проектов</a:t>
                      </a:r>
                      <a:endParaRPr lang="ru-RU" sz="2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1148615">
                <a:tc>
                  <a:txBody>
                    <a:bodyPr/>
                    <a:lstStyle/>
                    <a:p>
                      <a:pPr marL="0" algn="l" defTabSz="100582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Межкультурное взаимодействие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0291">
                <a:tc rowSpan="2">
                  <a:txBody>
                    <a:bodyPr/>
                    <a:lstStyle/>
                    <a:p>
                      <a:pPr marL="0" algn="l" defTabSz="100582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Самоорганизация и </a:t>
                      </a: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саморазвитие (в </a:t>
                      </a:r>
                      <a:r>
                        <a:rPr lang="ru-RU" sz="2800" b="1" kern="120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2800" b="1" kern="120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Здоровьесбережение</a:t>
                      </a: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ru-RU" sz="2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883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79119">
                <a:tc>
                  <a:txBody>
                    <a:bodyPr/>
                    <a:lstStyle/>
                    <a:p>
                      <a:pPr marL="0" algn="l" defTabSz="100582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Экономическая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2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Правовая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17227">
                <a:tc>
                  <a:txBody>
                    <a:bodyPr/>
                    <a:lstStyle/>
                    <a:p>
                      <a:pPr marL="0" algn="l" defTabSz="1005824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Безопасность жизнедеятельности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2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12589457" y="7119754"/>
            <a:ext cx="7344816" cy="175270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lnSpc>
                <a:spcPct val="9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Введение требований </a:t>
            </a:r>
            <a:r>
              <a:rPr lang="ru-RU" sz="3200" b="1" dirty="0">
                <a:solidFill>
                  <a:schemeClr val="bg1"/>
                </a:solidFill>
              </a:rPr>
              <a:t>к обеспечению качества </a:t>
            </a:r>
            <a:r>
              <a:rPr lang="ru-RU" sz="3200" b="1" dirty="0" smtClean="0">
                <a:solidFill>
                  <a:schemeClr val="bg1"/>
                </a:solidFill>
              </a:rPr>
              <a:t>подготовки</a:t>
            </a:r>
          </a:p>
          <a:p>
            <a:pPr algn="ctr" defTabSz="1014413">
              <a:lnSpc>
                <a:spcPct val="90000"/>
              </a:lnSpc>
            </a:pPr>
            <a:r>
              <a:rPr lang="ru-RU" altLang="ru-RU" sz="3200" b="1" dirty="0" smtClean="0">
                <a:solidFill>
                  <a:schemeClr val="bg1"/>
                </a:solidFill>
                <a:cs typeface="Arial" charset="0"/>
              </a:rPr>
              <a:t>(раздел 8)</a:t>
            </a:r>
            <a:endParaRPr lang="ru-RU" altLang="ru-RU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606684" y="9350573"/>
            <a:ext cx="7294919" cy="11521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Внутренняя оценка качества программ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606684" y="10952479"/>
            <a:ext cx="7294919" cy="295232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charset="0"/>
              </a:rPr>
              <a:t>Процедуры внешней оценки</a:t>
            </a:r>
            <a:r>
              <a:rPr lang="ru-RU" sz="2800" dirty="0" smtClean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algn="ctr"/>
            <a:endParaRPr lang="ru-RU" sz="2800" dirty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ru-RU" sz="2800" dirty="0">
                <a:solidFill>
                  <a:schemeClr val="bg1"/>
                </a:solidFill>
                <a:latin typeface="Arial" charset="0"/>
              </a:rPr>
              <a:t>-   государственная аккредитация;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solidFill>
                  <a:schemeClr val="bg1"/>
                </a:solidFill>
                <a:latin typeface="Arial" charset="0"/>
              </a:rPr>
              <a:t>профессионально-общественная аккредитация;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solidFill>
                  <a:schemeClr val="bg1"/>
                </a:solidFill>
                <a:latin typeface="Arial" charset="0"/>
              </a:rPr>
              <a:t>международная аккредитация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31126" y="7378546"/>
            <a:ext cx="6035498" cy="128478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lnSpc>
                <a:spcPct val="9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Требования </a:t>
            </a:r>
            <a:r>
              <a:rPr lang="ru-RU" sz="3600" b="1" dirty="0">
                <a:solidFill>
                  <a:schemeClr val="bg1"/>
                </a:solidFill>
              </a:rPr>
              <a:t>к </a:t>
            </a:r>
            <a:r>
              <a:rPr lang="ru-RU" sz="3600" b="1" dirty="0" smtClean="0">
                <a:solidFill>
                  <a:schemeClr val="bg1"/>
                </a:solidFill>
              </a:rPr>
              <a:t> условиям реализации программ</a:t>
            </a:r>
            <a:endParaRPr lang="ru-RU" altLang="ru-RU" sz="3600" b="1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09940" y="9350574"/>
            <a:ext cx="6264696" cy="4554234"/>
          </a:xfrm>
          <a:prstGeom prst="roundRect">
            <a:avLst>
              <a:gd name="adj" fmla="val 21005"/>
            </a:avLst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r>
              <a:rPr lang="ru-RU" sz="2800" b="1" dirty="0">
                <a:solidFill>
                  <a:schemeClr val="bg1"/>
                </a:solidFill>
              </a:rPr>
              <a:t>7.1. Общесистемные требования к реализации программы </a:t>
            </a:r>
            <a:r>
              <a:rPr lang="ru-RU" sz="2800" b="1" dirty="0" err="1">
                <a:solidFill>
                  <a:schemeClr val="bg1"/>
                </a:solidFill>
              </a:rPr>
              <a:t>бакалавриата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7.1.1. Организация должна располагать материально-технической </a:t>
            </a:r>
            <a:r>
              <a:rPr lang="ru-RU" sz="2800" b="1" dirty="0" smtClean="0">
                <a:solidFill>
                  <a:schemeClr val="bg1"/>
                </a:solidFill>
              </a:rPr>
              <a:t>базой...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7.1.2….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77892" y="637605"/>
            <a:ext cx="13177464" cy="84137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Площадки, на которых проводилось обсуждение</a:t>
            </a:r>
            <a:endParaRPr lang="ru-RU" alt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65724" y="1650703"/>
            <a:ext cx="15985776" cy="4902918"/>
          </a:xfrm>
          <a:prstGeom prst="roundRect">
            <a:avLst>
              <a:gd name="adj" fmla="val 26079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marL="619125" indent="-619125"/>
            <a:r>
              <a:rPr lang="ru-RU" sz="2800" b="1" dirty="0" smtClean="0">
                <a:solidFill>
                  <a:schemeClr val="bg1"/>
                </a:solidFill>
              </a:rPr>
              <a:t>     Национальный совет при Президенте Российской Федерации по     профессиональным квалификациям (НСПК)</a:t>
            </a:r>
          </a:p>
          <a:p>
            <a:pPr marL="619125" indent="-619125"/>
            <a:r>
              <a:rPr lang="ru-RU" sz="2800" b="1" dirty="0" smtClean="0">
                <a:solidFill>
                  <a:schemeClr val="bg1"/>
                </a:solidFill>
              </a:rPr>
              <a:t>    Рабочая группа НСПК </a:t>
            </a:r>
            <a:r>
              <a:rPr lang="ru-RU" sz="2800" b="1" dirty="0">
                <a:solidFill>
                  <a:schemeClr val="bg1"/>
                </a:solidFill>
              </a:rPr>
              <a:t>по применению профессиональных стандартов</a:t>
            </a:r>
          </a:p>
          <a:p>
            <a:pPr marL="619125" indent="-619125"/>
            <a:r>
              <a:rPr lang="ru-RU" sz="2800" b="1" dirty="0">
                <a:solidFill>
                  <a:schemeClr val="bg1"/>
                </a:solidFill>
              </a:rPr>
              <a:t> в системе профессионального образования и </a:t>
            </a:r>
            <a:r>
              <a:rPr lang="ru-RU" sz="2800" b="1" dirty="0" smtClean="0">
                <a:solidFill>
                  <a:schemeClr val="bg1"/>
                </a:solidFill>
              </a:rPr>
              <a:t>обучения</a:t>
            </a:r>
          </a:p>
          <a:p>
            <a:pPr marL="619125" indent="-619125"/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</a:rPr>
              <a:t>Ассоциация </a:t>
            </a:r>
            <a:r>
              <a:rPr lang="ru-RU" sz="2800" b="1" dirty="0">
                <a:solidFill>
                  <a:schemeClr val="bg1"/>
                </a:solidFill>
              </a:rPr>
              <a:t>«Глобальные университеты»</a:t>
            </a:r>
          </a:p>
          <a:p>
            <a:pPr marL="619125" indent="-619125"/>
            <a:r>
              <a:rPr lang="ru-RU" sz="2800" b="1" dirty="0" smtClean="0">
                <a:solidFill>
                  <a:schemeClr val="bg1"/>
                </a:solidFill>
              </a:rPr>
              <a:t>    Совещание-семинар </a:t>
            </a:r>
            <a:r>
              <a:rPr lang="en-US" sz="2800" b="1" dirty="0" err="1">
                <a:solidFill>
                  <a:schemeClr val="bg1"/>
                </a:solidFill>
              </a:rPr>
              <a:t>для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представителей</a:t>
            </a:r>
            <a:r>
              <a:rPr lang="en-US" sz="2800" b="1" dirty="0">
                <a:solidFill>
                  <a:schemeClr val="bg1"/>
                </a:solidFill>
              </a:rPr>
              <a:t> ФУМО</a:t>
            </a:r>
            <a:r>
              <a:rPr lang="ru-RU" sz="2800" b="1" dirty="0" smtClean="0">
                <a:solidFill>
                  <a:schemeClr val="bg1"/>
                </a:solidFill>
              </a:rPr>
              <a:t> 24-26 марта 2016 г. (г. Пушкин)</a:t>
            </a:r>
            <a:endParaRPr lang="ru-RU" sz="2800" b="1" dirty="0">
              <a:solidFill>
                <a:schemeClr val="bg1"/>
              </a:solidFill>
            </a:endParaRPr>
          </a:p>
          <a:p>
            <a:pPr marL="619125" indent="-619125"/>
            <a:r>
              <a:rPr lang="ru-RU" sz="2800" b="1" dirty="0" smtClean="0">
                <a:solidFill>
                  <a:schemeClr val="bg1"/>
                </a:solidFill>
              </a:rPr>
              <a:t>    ФУМО по педагогике, экономике и управлению, социологии и социальной работе, </a:t>
            </a:r>
            <a:r>
              <a:rPr lang="ru-RU" sz="2800" b="1" dirty="0" err="1" smtClean="0">
                <a:solidFill>
                  <a:schemeClr val="bg1"/>
                </a:solidFill>
              </a:rPr>
              <a:t>фотонике</a:t>
            </a:r>
            <a:r>
              <a:rPr lang="ru-RU" sz="2800" b="1" dirty="0" smtClean="0">
                <a:solidFill>
                  <a:schemeClr val="bg1"/>
                </a:solidFill>
              </a:rPr>
              <a:t> и </a:t>
            </a:r>
            <a:r>
              <a:rPr lang="ru-RU" sz="2800" b="1" dirty="0" err="1" smtClean="0">
                <a:solidFill>
                  <a:schemeClr val="bg1"/>
                </a:solidFill>
              </a:rPr>
              <a:t>оптоинформатике</a:t>
            </a:r>
            <a:r>
              <a:rPr lang="ru-RU" sz="2800" b="1" dirty="0" smtClean="0">
                <a:solidFill>
                  <a:schemeClr val="bg1"/>
                </a:solidFill>
              </a:rPr>
              <a:t>, фундаментальной медицине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5323" y="7135921"/>
            <a:ext cx="5328593" cy="177003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413">
              <a:lnSpc>
                <a:spcPct val="90000"/>
              </a:lnSpc>
            </a:pPr>
            <a:r>
              <a:rPr lang="ru-RU" altLang="ru-RU" sz="3600" b="1" dirty="0">
                <a:solidFill>
                  <a:schemeClr val="bg1"/>
                </a:solidFill>
              </a:rPr>
              <a:t>Характеристика направления подготовки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3317" y="9350573"/>
            <a:ext cx="5400600" cy="4554234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По УГНС  </a:t>
            </a:r>
          </a:p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Экономика и управление, Социология и социальная работа,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Юриспруденция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, </a:t>
            </a:r>
          </a:p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вводится запрет на заочное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обучение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для получения первого высшего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0879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6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756</Words>
  <Application>Microsoft Office PowerPoint</Application>
  <PresentationFormat>Произвольный</PresentationFormat>
  <Paragraphs>175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1_Тема Office</vt:lpstr>
      <vt:lpstr>2_Тема Office</vt:lpstr>
      <vt:lpstr>6_Тема Office</vt:lpstr>
      <vt:lpstr>5_Тема Office</vt:lpstr>
      <vt:lpstr>Тема Office</vt:lpstr>
      <vt:lpstr>  О модернизации образовательных стандартов     Заместитель директора департамента государственной политики в сфере высшего образования Минобрнауки России Пилипенко С.А.</vt:lpstr>
      <vt:lpstr>Презентация PowerPoint</vt:lpstr>
      <vt:lpstr>НОВАЯ СТРУКТУРА ПЕРЕЧНЯ НАПРАВЛЕНИЙ И СПЕЦИАЛЬНОСТЕЙ ПОДГОТОВКИ</vt:lpstr>
      <vt:lpstr>ОРГАНИЗАЦИОННАЯ СТРУКТУРА УПРАВЛЕНИЯ РАЗРАБОТКИ УЧЕБНО-МЕТОДИЧЕСКОГО ОБЕСПЕЧЕНИЯ ОБРАЗОВАТЕЛЬНОГО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ОБРАЗОВАТЕЛЬНОЙ СЕТИ</dc:title>
  <dc:creator>Герасимчук Дмитрий Леонидович</dc:creator>
  <cp:lastModifiedBy>Пилипенко Сергей Александрович</cp:lastModifiedBy>
  <cp:revision>315</cp:revision>
  <cp:lastPrinted>2016-04-05T05:17:08Z</cp:lastPrinted>
  <dcterms:created xsi:type="dcterms:W3CDTF">2015-05-20T06:28:35Z</dcterms:created>
  <dcterms:modified xsi:type="dcterms:W3CDTF">2016-05-17T07:02:52Z</dcterms:modified>
</cp:coreProperties>
</file>